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260" r:id="rId3"/>
    <p:sldId id="257" r:id="rId5"/>
    <p:sldId id="265" r:id="rId6"/>
    <p:sldId id="278" r:id="rId7"/>
    <p:sldId id="279" r:id="rId8"/>
    <p:sldId id="262" r:id="rId9"/>
    <p:sldId id="263" r:id="rId10"/>
    <p:sldId id="266" r:id="rId11"/>
    <p:sldId id="277" r:id="rId12"/>
    <p:sldId id="280" r:id="rId13"/>
    <p:sldId id="267" r:id="rId14"/>
    <p:sldId id="274" r:id="rId15"/>
    <p:sldId id="271" r:id="rId16"/>
    <p:sldId id="281" r:id="rId17"/>
    <p:sldId id="269" r:id="rId18"/>
  </p:sldIdLst>
  <p:sldSz cx="9144000" cy="6858000" type="screen4x3"/>
  <p:notesSz cx="6858000" cy="994727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wei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2570"/>
    <a:srgbClr val="336181"/>
    <a:srgbClr val="000000"/>
    <a:srgbClr val="232323"/>
    <a:srgbClr val="0082B3"/>
    <a:srgbClr val="702B00"/>
    <a:srgbClr val="8A3600"/>
    <a:srgbClr val="584300"/>
    <a:srgbClr val="007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79" y="77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97D87-2EE7-46D4-8ADA-B82CF65BF6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C1F10-0BB6-4C25-9C8B-254329EC0E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278C946-6D5A-4D16-96B9-4780B2F90D3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56D8428-C160-46F5-9CA8-31BF18659D7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8C56EFF-24CA-4E78-B3EE-F21648DCF52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D8428-C160-46F5-9CA8-31BF18659D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D8428-C160-46F5-9CA8-31BF18659D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8606BE1B-777C-487B-A7B9-010D83FDFD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D8428-C160-46F5-9CA8-31BF18659D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D8428-C160-46F5-9CA8-31BF18659D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D8428-C160-46F5-9CA8-31BF18659D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D8428-C160-46F5-9CA8-31BF18659D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D8428-C160-46F5-9CA8-31BF18659D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D8428-C160-46F5-9CA8-31BF18659D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D8428-C160-46F5-9CA8-31BF18659D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t="1511"/>
          <a:stretch>
            <a:fillRect/>
          </a:stretch>
        </p:blipFill>
        <p:spPr bwMode="auto">
          <a:xfrm>
            <a:off x="0" y="0"/>
            <a:ext cx="9145588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581128"/>
            <a:ext cx="6336704" cy="864096"/>
          </a:xfrm>
          <a:noFill/>
          <a:ln>
            <a:noFill/>
          </a:ln>
        </p:spPr>
        <p:txBody>
          <a:bodyPr/>
          <a:lstStyle>
            <a:lvl1pPr algn="ctr">
              <a:defRPr lang="zh-CN" altLang="en-US" sz="4400" b="1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9631" y="5517232"/>
            <a:ext cx="3816424" cy="3600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defRPr lang="en-US" sz="12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620688"/>
            <a:ext cx="1872208" cy="624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265F2-EE1E-4E4B-B25C-59951FCF0FA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B5C8C-143A-4A42-9D5B-ED0DE4CAB4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CD04-1588-4CCB-8D89-CC7E79BD838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FBBEC-9EEC-4DF1-85A0-250232B8EAC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504056"/>
          </a:xfrm>
        </p:spPr>
        <p:txBody>
          <a:bodyPr/>
          <a:lstStyle>
            <a:lvl1pPr algn="l" rtl="0">
              <a:defR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251520" y="1484784"/>
            <a:ext cx="8640960" cy="40324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>
          <a:xfrm>
            <a:off x="457200" y="623731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E5E41-86DE-4DD1-86DF-42A42BC688CE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>
          <a:xfrm>
            <a:off x="3131840" y="6309320"/>
            <a:ext cx="2895600" cy="365125"/>
          </a:xfrm>
        </p:spPr>
        <p:txBody>
          <a:bodyPr/>
          <a:lstStyle>
            <a:lvl1pPr>
              <a:defRPr u="sng"/>
            </a:lvl1pPr>
          </a:lstStyle>
          <a:p>
            <a:pPr>
              <a:defRPr/>
            </a:pPr>
            <a:r>
              <a:rPr lang="en-US" altLang="zh-CN" dirty="0" smtClean="0"/>
              <a:t>www.cstm.cnki.net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09CB9-5A58-4B84-93CF-DA350347644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2708920"/>
            <a:ext cx="5400599" cy="6782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lang="zh-CN" altLang="en-US" sz="4400" dirty="0"/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627784" y="3453508"/>
            <a:ext cx="3456384" cy="335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>
              <a:defRPr lang="zh-CN" altLang="en-US" sz="1200" dirty="0" smtClean="0">
                <a:effectLst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ED84-8825-44F2-AF88-4A17342F5D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2225D-5C67-469F-8C9E-5E4B5F7F18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0D887-9A7F-4C2B-93A9-560896993BE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BF181-C87C-4A75-A42F-972D9766FC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FBEAD-D712-48C4-BF4A-4E19FAC4158B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E045-F18D-42D2-8EFF-2C2B39ACB9D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88A05-ACB6-407C-89F7-308D222E20C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D2B4A-463C-45F6-B952-E3443C12438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6E41-8A08-4278-84F4-C456ADAF46D9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100CC-C846-463E-B99F-ED2B6C0890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7ABB-E089-4D8F-B8BE-CFD287ADAD4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73CF7-6BCB-4731-9E06-BB88A93DDF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D4999-35DA-4E8D-A6D5-BE58FE581CC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89589-65EF-47EA-A503-B1B3417F2B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-2" b="1646"/>
          <a:stretch>
            <a:fillRect/>
          </a:stretch>
        </p:blipFill>
        <p:spPr bwMode="auto">
          <a:xfrm>
            <a:off x="0" y="-4763"/>
            <a:ext cx="91567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 bwMode="auto">
          <a:xfrm>
            <a:off x="250825" y="115888"/>
            <a:ext cx="85693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dirty="0" smtClean="0"/>
              <a:t>Click here to edit Master text style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DB11628-599F-4D6D-A8C5-388F14E35C83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21BD6F0-C4C3-4268-867A-2716D3DB75A4}" type="slidenum">
              <a:rPr lang="zh-CN" altLang="en-US"/>
            </a:fld>
            <a:endParaRPr lang="zh-CN" altLang="en-US" dirty="0"/>
          </a:p>
        </p:txBody>
      </p:sp>
      <p:sp>
        <p:nvSpPr>
          <p:cNvPr id="103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250825" y="836613"/>
            <a:ext cx="85693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dirty="0" smtClean="0"/>
              <a:t>Click here to edit Master text styles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Third  level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Fourth  level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Fifth  level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280" y="5936876"/>
            <a:ext cx="1765404" cy="5884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altLang="en-US" sz="2400" b="1" kern="1200" dirty="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"/>
          <p:cNvSpPr>
            <a:spLocks noGrp="1"/>
          </p:cNvSpPr>
          <p:nvPr>
            <p:ph type="ctrTitle"/>
          </p:nvPr>
        </p:nvSpPr>
        <p:spPr>
          <a:xfrm>
            <a:off x="-324544" y="3429000"/>
            <a:ext cx="6335713" cy="863600"/>
          </a:xfrm>
        </p:spPr>
        <p:txBody>
          <a:bodyPr/>
          <a:lstStyle/>
          <a:p>
            <a:r>
              <a:rPr kumimoji="1" lang="en-US" altLang="zh-CN" dirty="0"/>
              <a:t>China STM Focus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95350" y="4437380"/>
            <a:ext cx="7331710" cy="82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</a:pPr>
            <a:r>
              <a:rPr kumimoji="1" lang="en-US" altLang="zh-CN" sz="2200" b="1" dirty="0">
                <a:solidFill>
                  <a:srgbClr val="FFC000"/>
                </a:solidFill>
              </a:rPr>
              <a:t>——One Stop Access Platform for English Academic Resources in China</a:t>
            </a:r>
            <a:endParaRPr kumimoji="1" lang="zh-CN" altLang="en-US" sz="2200" b="1" dirty="0">
              <a:solidFill>
                <a:srgbClr val="FFC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04607" y="5658971"/>
            <a:ext cx="4176464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defTabSz="91440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u="sng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http://cstm.cnki.net/</a:t>
            </a:r>
            <a:endParaRPr kumimoji="0" lang="zh-CN" altLang="en-US" sz="1800" b="0" i="0" u="sng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 Functions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899795" y="1557020"/>
            <a:ext cx="7319010" cy="4032250"/>
          </a:xfrm>
        </p:spPr>
        <p:txBody>
          <a:bodyPr/>
          <a:lstStyle/>
          <a:p>
            <a:r>
              <a:rPr lang="en-US" altLang="zh-CN" sz="2200" dirty="0" smtClean="0"/>
              <a:t>Retrieval</a:t>
            </a:r>
            <a:endParaRPr lang="en-US" altLang="zh-CN" sz="2200" dirty="0" smtClean="0"/>
          </a:p>
          <a:p>
            <a:r>
              <a:rPr lang="en-US" altLang="zh-CN" sz="2200" dirty="0" smtClean="0"/>
              <a:t>Journals/ Proceedings Navigation</a:t>
            </a:r>
            <a:endParaRPr lang="en-US" altLang="zh-CN" sz="2200" dirty="0" smtClean="0"/>
          </a:p>
          <a:p>
            <a:r>
              <a:rPr lang="en-US" altLang="zh-CN" sz="2200" dirty="0" smtClean="0"/>
              <a:t>My Account</a:t>
            </a:r>
            <a:endParaRPr lang="en-US" altLang="zh-CN" sz="2200" dirty="0" smtClean="0"/>
          </a:p>
          <a:p>
            <a:r>
              <a:rPr lang="en-US" altLang="zh-CN" sz="2200" dirty="0" smtClean="0"/>
              <a:t>CNKI Knowledge Node</a:t>
            </a:r>
            <a:endParaRPr lang="en-US" altLang="zh-CN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31595" y="1772920"/>
            <a:ext cx="7820025" cy="503428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683568" y="908720"/>
            <a:ext cx="5472608" cy="0"/>
          </a:xfrm>
          <a:prstGeom prst="line">
            <a:avLst/>
          </a:prstGeom>
          <a:ln w="19050">
            <a:solidFill>
              <a:srgbClr val="008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菱形 15"/>
          <p:cNvSpPr/>
          <p:nvPr/>
        </p:nvSpPr>
        <p:spPr>
          <a:xfrm>
            <a:off x="395536" y="764704"/>
            <a:ext cx="216024" cy="216024"/>
          </a:xfrm>
          <a:prstGeom prst="diamond">
            <a:avLst/>
          </a:prstGeom>
          <a:solidFill>
            <a:srgbClr val="008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640960" cy="504056"/>
          </a:xfrm>
        </p:spPr>
        <p:txBody>
          <a:bodyPr/>
          <a:lstStyle/>
          <a:p>
            <a:r>
              <a:rPr lang="en-US" altLang="zh-CN" dirty="0">
                <a:solidFill>
                  <a:srgbClr val="FFC000"/>
                </a:solidFill>
              </a:rPr>
              <a:t>Retrieval: One-stop Search</a:t>
            </a:r>
            <a:endParaRPr lang="en-US" altLang="zh-CN" dirty="0">
              <a:solidFill>
                <a:srgbClr val="FFC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8855"/>
            <a:ext cx="9144000" cy="163349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77427" y="2204864"/>
            <a:ext cx="1368152" cy="1296144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478280" y="3645535"/>
            <a:ext cx="1368425" cy="257111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899410" y="2348865"/>
            <a:ext cx="2072640" cy="37084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915920" y="3573780"/>
            <a:ext cx="189230" cy="41719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012160" y="1268760"/>
            <a:ext cx="2880320" cy="504056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80975" y="2157730"/>
            <a:ext cx="1017905" cy="803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91440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itchFamily="34" charset="-122"/>
              </a:rPr>
              <a:t>Search by Document Type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9705" y="3209925"/>
            <a:ext cx="1017905" cy="5664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91440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itchFamily="34" charset="-122"/>
              </a:rPr>
              <a:t>Search by Subject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9705" y="4074160"/>
            <a:ext cx="1017905" cy="1278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91440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itchFamily="34" charset="-122"/>
              </a:rPr>
              <a:t>Sort the results by relevance/ Publication Date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9705" y="5581650"/>
            <a:ext cx="1017905" cy="5664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91440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itchFamily="34" charset="-122"/>
              </a:rPr>
              <a:t>Download directly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5" grpId="0" animBg="1"/>
      <p:bldP spid="5" grpId="0"/>
      <p:bldP spid="6" grpId="0"/>
      <p:bldP spid="8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15695" y="1196975"/>
            <a:ext cx="7930515" cy="54686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640960" cy="504056"/>
          </a:xfrm>
        </p:spPr>
        <p:txBody>
          <a:bodyPr/>
          <a:lstStyle/>
          <a:p>
            <a:r>
              <a:rPr lang="en-US" altLang="zh-CN" dirty="0"/>
              <a:t>Journals/ Proceedings Navigation</a:t>
            </a:r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1188085" y="1917700"/>
            <a:ext cx="1296035" cy="154749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88720" y="3790315"/>
            <a:ext cx="1515745" cy="294830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516370" y="1772920"/>
            <a:ext cx="2304415" cy="48768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83568" y="908720"/>
            <a:ext cx="5472608" cy="0"/>
          </a:xfrm>
          <a:prstGeom prst="line">
            <a:avLst/>
          </a:prstGeom>
          <a:ln w="19050">
            <a:solidFill>
              <a:srgbClr val="008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菱形 9"/>
          <p:cNvSpPr/>
          <p:nvPr/>
        </p:nvSpPr>
        <p:spPr>
          <a:xfrm>
            <a:off x="395536" y="764704"/>
            <a:ext cx="216024" cy="216024"/>
          </a:xfrm>
          <a:prstGeom prst="diamond">
            <a:avLst/>
          </a:prstGeom>
          <a:solidFill>
            <a:srgbClr val="008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91865" y="1196975"/>
            <a:ext cx="1612900" cy="255905"/>
          </a:xfrm>
          <a:prstGeom prst="rect">
            <a:avLst/>
          </a:prstGeom>
          <a:ln w="50800" cmpd="sng">
            <a:solidFill>
              <a:schemeClr val="accent4"/>
            </a:solidFill>
            <a:prstDash val="solid"/>
          </a:ln>
        </p:spPr>
      </p:pic>
      <p:sp>
        <p:nvSpPr>
          <p:cNvPr id="13" name="文本框 12"/>
          <p:cNvSpPr txBox="1"/>
          <p:nvPr/>
        </p:nvSpPr>
        <p:spPr>
          <a:xfrm>
            <a:off x="69215" y="3427730"/>
            <a:ext cx="1032510" cy="803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91440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itchFamily="34" charset="-122"/>
              </a:rPr>
              <a:t>Choose Publication Type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560" y="4935220"/>
            <a:ext cx="1032510" cy="1041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91440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itchFamily="34" charset="-122"/>
              </a:rPr>
              <a:t>Choose under a special Subject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7315" y="1842135"/>
            <a:ext cx="1032510" cy="803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91440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itchFamily="34" charset="-122"/>
              </a:rPr>
              <a:t>Finding a journal/ Proceeding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5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683568" y="908720"/>
            <a:ext cx="5472608" cy="0"/>
          </a:xfrm>
          <a:prstGeom prst="line">
            <a:avLst/>
          </a:prstGeom>
          <a:ln w="19050">
            <a:solidFill>
              <a:srgbClr val="008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菱形 7"/>
          <p:cNvSpPr/>
          <p:nvPr/>
        </p:nvSpPr>
        <p:spPr>
          <a:xfrm>
            <a:off x="395536" y="764704"/>
            <a:ext cx="216024" cy="216024"/>
          </a:xfrm>
          <a:prstGeom prst="diamond">
            <a:avLst/>
          </a:prstGeom>
          <a:solidFill>
            <a:srgbClr val="008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640960" cy="504056"/>
          </a:xfrm>
        </p:spPr>
        <p:txBody>
          <a:bodyPr/>
          <a:lstStyle/>
          <a:p>
            <a:r>
              <a:rPr lang="en-US" altLang="zh-CN" dirty="0"/>
              <a:t>CNKI Knowledge Node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3024336" cy="19442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Author, Institution, Abstract, Keywords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Reference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Similar Articles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endParaRPr lang="zh-CN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3" y="620688"/>
            <a:ext cx="5709256" cy="593618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23928" y="5733256"/>
            <a:ext cx="4968552" cy="64807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3895" y="3644900"/>
            <a:ext cx="1997710" cy="28346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Live Link to connect other CNKI articles</a:t>
            </a:r>
            <a:endParaRPr lang="en-US" altLang="zh-CN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Service Mode</a:t>
            </a:r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971600" y="1490649"/>
            <a:ext cx="5886400" cy="2757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C000"/>
                </a:solidFill>
                <a:latin typeface="+mj-ea"/>
                <a:ea typeface="+mj-ea"/>
                <a:cs typeface="Times New Roman" pitchFamily="18" charset="0"/>
              </a:rPr>
              <a:t>Journals</a:t>
            </a:r>
            <a:endParaRPr lang="en-US" altLang="zh-CN" b="1" dirty="0">
              <a:solidFill>
                <a:srgbClr val="FFC000"/>
              </a:solidFill>
              <a:latin typeface="+mj-ea"/>
              <a:ea typeface="+mj-ea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zh-CN" dirty="0" smtClean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1. Annual subscription (all journals collection)</a:t>
            </a:r>
            <a:endParaRPr lang="zh-CN" altLang="zh-CN" dirty="0">
              <a:solidFill>
                <a:schemeClr val="bg1"/>
              </a:solidFill>
              <a:latin typeface="+mj-ea"/>
              <a:ea typeface="+mj-ea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zh-CN" dirty="0" smtClean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2. Subscribing by Series</a:t>
            </a:r>
            <a:endParaRPr lang="zh-CN" altLang="zh-CN" dirty="0">
              <a:solidFill>
                <a:schemeClr val="bg1"/>
              </a:solidFill>
              <a:latin typeface="+mj-ea"/>
              <a:ea typeface="+mj-ea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zh-CN" dirty="0" smtClean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3. Subscribing to single journals</a:t>
            </a:r>
            <a:endParaRPr lang="zh-CN" altLang="zh-CN" dirty="0" smtClean="0">
              <a:solidFill>
                <a:schemeClr val="bg1"/>
              </a:solidFill>
              <a:latin typeface="+mj-ea"/>
              <a:ea typeface="+mj-ea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altLang="zh-CN" dirty="0" smtClean="0">
              <a:solidFill>
                <a:schemeClr val="bg1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C000"/>
                </a:solidFill>
                <a:latin typeface="+mj-ea"/>
                <a:ea typeface="+mj-ea"/>
                <a:cs typeface="Times New Roman" pitchFamily="18" charset="0"/>
              </a:rPr>
              <a:t>Proceedings</a:t>
            </a:r>
            <a:endParaRPr lang="en-US" altLang="zh-CN" b="1" dirty="0">
              <a:solidFill>
                <a:srgbClr val="FFC000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1. Annual subscription (all proceedings collection)</a:t>
            </a:r>
            <a:endParaRPr lang="en-US" altLang="zh-CN" dirty="0" smtClean="0">
              <a:solidFill>
                <a:schemeClr val="bg1"/>
              </a:solidFill>
              <a:latin typeface="+mj-ea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99792" y="1844824"/>
            <a:ext cx="4032448" cy="1051560"/>
          </a:xfrm>
        </p:spPr>
        <p:txBody>
          <a:bodyPr/>
          <a:lstStyle/>
          <a:p>
            <a:pPr algn="ctr"/>
            <a:r>
              <a:rPr lang="en-US" altLang="zh-CN" sz="3000" dirty="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Thank you</a:t>
            </a:r>
            <a:r>
              <a:rPr lang="zh-CN" altLang="en-US" sz="3000" dirty="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！</a:t>
            </a:r>
            <a:br>
              <a:rPr lang="en-US" altLang="zh-CN" sz="3000" dirty="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</a:br>
            <a:endParaRPr lang="zh-CN" altLang="en-US" sz="3000" dirty="0">
              <a:solidFill>
                <a:srgbClr val="FFC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75856" y="1052736"/>
            <a:ext cx="4176464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defTabSz="91440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u="sng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http://cstm.cnki.net/</a:t>
            </a:r>
            <a:endParaRPr lang="zh-CN" altLang="en-US" u="sng" kern="0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2924944"/>
            <a:ext cx="2251968" cy="2251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044575" y="548640"/>
            <a:ext cx="4557395" cy="679450"/>
          </a:xfrm>
        </p:spPr>
        <p:txBody>
          <a:bodyPr/>
          <a:lstStyle/>
          <a:p>
            <a:pPr algn="l">
              <a:defRPr/>
            </a:pPr>
            <a:r>
              <a:rPr lang="en-US" altLang="zh-CN" sz="3000" dirty="0">
                <a:solidFill>
                  <a:srgbClr val="FFC000"/>
                </a:solidFill>
              </a:rPr>
              <a:t>Outline </a:t>
            </a:r>
            <a:endParaRPr lang="en-US" altLang="zh-CN" sz="3000" dirty="0">
              <a:solidFill>
                <a:srgbClr val="FFC000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1619885" y="1701800"/>
            <a:ext cx="2590800" cy="648335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1.Introduction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占位符 4"/>
          <p:cNvSpPr txBox="1"/>
          <p:nvPr/>
        </p:nvSpPr>
        <p:spPr bwMode="auto">
          <a:xfrm>
            <a:off x="1619672" y="2564904"/>
            <a:ext cx="3312368" cy="6480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zh-CN" altLang="en-US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2.Advantages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19672" y="3429000"/>
            <a:ext cx="4032448" cy="648072"/>
            <a:chOff x="1588444" y="5157192"/>
            <a:chExt cx="5681692" cy="648072"/>
          </a:xfrm>
        </p:grpSpPr>
        <p:sp>
          <p:nvSpPr>
            <p:cNvPr id="8" name="矩形 7"/>
            <p:cNvSpPr/>
            <p:nvPr/>
          </p:nvSpPr>
          <p:spPr>
            <a:xfrm>
              <a:off x="1835696" y="5245546"/>
              <a:ext cx="108012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PPT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模板下载：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www.1ppt.com/moban/     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行业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PPT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模板：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www.1ppt.com/hangye/ </a:t>
              </a:r>
              <a:endParaRPr lang="en-US" altLang="zh-CN" sz="100" dirty="0">
                <a:solidFill>
                  <a:srgbClr val="002570"/>
                </a:solidFill>
                <a:latin typeface="Calibri"/>
                <a:ea typeface="宋体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节日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PPT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模板：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www.1ppt.com/jieri/           PPT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素材下载：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www.1ppt.com/sucai/</a:t>
              </a:r>
              <a:endParaRPr lang="en-US" altLang="zh-CN" sz="100" dirty="0">
                <a:solidFill>
                  <a:srgbClr val="002570"/>
                </a:solidFill>
                <a:latin typeface="Calibri"/>
                <a:ea typeface="宋体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PPT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背景图片：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www.1ppt.com/beijing/      PPT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图表下载：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www.1ppt.com/tubiao/      </a:t>
              </a:r>
              <a:endParaRPr lang="en-US" altLang="zh-CN" sz="100" dirty="0">
                <a:solidFill>
                  <a:srgbClr val="002570"/>
                </a:solidFill>
                <a:latin typeface="Calibri"/>
                <a:ea typeface="宋体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优秀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PPT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下载：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www.1ppt.com/xiazai/        PPT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教程： 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www.1ppt.com/powerpoint/      </a:t>
              </a:r>
              <a:endParaRPr lang="en-US" altLang="zh-CN" sz="100" dirty="0">
                <a:solidFill>
                  <a:srgbClr val="002570"/>
                </a:solidFill>
                <a:latin typeface="Calibri"/>
                <a:ea typeface="宋体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Word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教程： 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www.1ppt.com/word/              Excel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教程：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www.1ppt.com/excel/  </a:t>
              </a:r>
              <a:endParaRPr lang="en-US" altLang="zh-CN" sz="100" dirty="0">
                <a:solidFill>
                  <a:srgbClr val="002570"/>
                </a:solidFill>
                <a:latin typeface="Calibri"/>
                <a:ea typeface="宋体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资料下载：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www.1ppt.com/ziliao/                PPT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课件下载：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www.1ppt.com/kejian/ </a:t>
              </a:r>
              <a:endParaRPr lang="en-US" altLang="zh-CN" sz="100" dirty="0">
                <a:solidFill>
                  <a:srgbClr val="002570"/>
                </a:solidFill>
                <a:latin typeface="Calibri"/>
                <a:ea typeface="宋体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范文下载：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www.1ppt.com/fanwen/             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试卷下载：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www.1ppt.com/shiti/  </a:t>
              </a:r>
              <a:endParaRPr lang="en-US" altLang="zh-CN" sz="100" dirty="0">
                <a:solidFill>
                  <a:srgbClr val="002570"/>
                </a:solidFill>
                <a:latin typeface="Calibri"/>
                <a:ea typeface="宋体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教案下载：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www.1ppt.com/jiaoan/  </a:t>
              </a:r>
              <a:endParaRPr lang="en-US" altLang="zh-CN" sz="100" dirty="0">
                <a:solidFill>
                  <a:srgbClr val="002570"/>
                </a:solidFill>
                <a:latin typeface="Calibri"/>
                <a:ea typeface="宋体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 </a:t>
              </a:r>
              <a:endParaRPr lang="zh-CN" altLang="en-US" sz="100" dirty="0">
                <a:solidFill>
                  <a:srgbClr val="002570"/>
                </a:solidFill>
                <a:latin typeface="Calibri"/>
                <a:ea typeface="宋体"/>
              </a:endParaRPr>
            </a:p>
          </p:txBody>
        </p:sp>
        <p:sp>
          <p:nvSpPr>
            <p:cNvPr id="7" name="文本占位符 4"/>
            <p:cNvSpPr txBox="1"/>
            <p:nvPr/>
          </p:nvSpPr>
          <p:spPr bwMode="auto">
            <a:xfrm>
              <a:off x="1588444" y="5157192"/>
              <a:ext cx="5681692" cy="6480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5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5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ctr" anchorCtr="0" compatLnSpc="1"/>
            <a:lstStyle>
              <a:lvl1pPr marL="342900" indent="-3429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lang="zh-CN" altLang="en-US" sz="12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charset="0"/>
                <a:buNone/>
                <a:defRPr/>
              </a:pP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3.Main Functions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626995" y="692785"/>
            <a:ext cx="3438525" cy="459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</a:pPr>
            <a:r>
              <a:rPr kumimoji="1" lang="en-US" altLang="zh-CN" sz="2200" b="1" dirty="0" smtClean="0">
                <a:solidFill>
                  <a:srgbClr val="FFC000"/>
                </a:solidFill>
              </a:rPr>
              <a:t>——China STM Focus</a:t>
            </a:r>
            <a:endParaRPr kumimoji="1" lang="zh-CN" altLang="en-US" sz="2200" b="1" dirty="0">
              <a:solidFill>
                <a:srgbClr val="FFC00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115616" y="1340768"/>
            <a:ext cx="5472608" cy="0"/>
          </a:xfrm>
          <a:prstGeom prst="line">
            <a:avLst/>
          </a:prstGeom>
          <a:ln w="19050">
            <a:solidFill>
              <a:srgbClr val="008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菱形 10"/>
          <p:cNvSpPr/>
          <p:nvPr/>
        </p:nvSpPr>
        <p:spPr>
          <a:xfrm>
            <a:off x="827584" y="1196752"/>
            <a:ext cx="216024" cy="216024"/>
          </a:xfrm>
          <a:prstGeom prst="diamond">
            <a:avLst/>
          </a:prstGeom>
          <a:solidFill>
            <a:srgbClr val="008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619672" y="4365104"/>
            <a:ext cx="4896544" cy="648072"/>
            <a:chOff x="1678630" y="5157192"/>
            <a:chExt cx="5681692" cy="648072"/>
          </a:xfrm>
        </p:grpSpPr>
        <p:sp>
          <p:nvSpPr>
            <p:cNvPr id="13" name="矩形 12"/>
            <p:cNvSpPr/>
            <p:nvPr/>
          </p:nvSpPr>
          <p:spPr>
            <a:xfrm>
              <a:off x="1835696" y="5245546"/>
              <a:ext cx="108012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PPT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模板下载：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www.1ppt.com/moban/     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行业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PPT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模板：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www.1ppt.com/hangye/ </a:t>
              </a:r>
              <a:endParaRPr lang="en-US" altLang="zh-CN" sz="100" dirty="0">
                <a:solidFill>
                  <a:srgbClr val="002570"/>
                </a:solidFill>
                <a:latin typeface="Calibri"/>
                <a:ea typeface="宋体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节日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PPT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模板：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www.1ppt.com/jieri/           PPT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素材下载：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www.1ppt.com/sucai/</a:t>
              </a:r>
              <a:endParaRPr lang="en-US" altLang="zh-CN" sz="100" dirty="0">
                <a:solidFill>
                  <a:srgbClr val="002570"/>
                </a:solidFill>
                <a:latin typeface="Calibri"/>
                <a:ea typeface="宋体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PPT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背景图片：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www.1ppt.com/beijing/      PPT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图表下载：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www.1ppt.com/tubiao/      </a:t>
              </a:r>
              <a:endParaRPr lang="en-US" altLang="zh-CN" sz="100" dirty="0">
                <a:solidFill>
                  <a:srgbClr val="002570"/>
                </a:solidFill>
                <a:latin typeface="Calibri"/>
                <a:ea typeface="宋体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优秀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PPT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下载：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www.1ppt.com/xiazai/        PPT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教程： 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www.1ppt.com/powerpoint/      </a:t>
              </a:r>
              <a:endParaRPr lang="en-US" altLang="zh-CN" sz="100" dirty="0">
                <a:solidFill>
                  <a:srgbClr val="002570"/>
                </a:solidFill>
                <a:latin typeface="Calibri"/>
                <a:ea typeface="宋体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Word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教程： 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www.1ppt.com/word/              Excel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教程：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www.1ppt.com/excel/  </a:t>
              </a:r>
              <a:endParaRPr lang="en-US" altLang="zh-CN" sz="100" dirty="0">
                <a:solidFill>
                  <a:srgbClr val="002570"/>
                </a:solidFill>
                <a:latin typeface="Calibri"/>
                <a:ea typeface="宋体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资料下载：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www.1ppt.com/ziliao/                PPT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课件下载：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www.1ppt.com/kejian/ </a:t>
              </a:r>
              <a:endParaRPr lang="en-US" altLang="zh-CN" sz="100" dirty="0">
                <a:solidFill>
                  <a:srgbClr val="002570"/>
                </a:solidFill>
                <a:latin typeface="Calibri"/>
                <a:ea typeface="宋体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范文下载：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www.1ppt.com/fanwen/             </a:t>
              </a: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试卷下载：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www.1ppt.com/shiti/  </a:t>
              </a:r>
              <a:endParaRPr lang="en-US" altLang="zh-CN" sz="100" dirty="0">
                <a:solidFill>
                  <a:srgbClr val="002570"/>
                </a:solidFill>
                <a:latin typeface="Calibri"/>
                <a:ea typeface="宋体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" dirty="0">
                  <a:solidFill>
                    <a:srgbClr val="002570"/>
                  </a:solidFill>
                  <a:latin typeface="Calibri"/>
                  <a:ea typeface="宋体"/>
                </a:rPr>
                <a:t>教案下载：</a:t>
              </a: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www.1ppt.com/jiaoan/  </a:t>
              </a:r>
              <a:endParaRPr lang="en-US" altLang="zh-CN" sz="100" dirty="0">
                <a:solidFill>
                  <a:srgbClr val="002570"/>
                </a:solidFill>
                <a:latin typeface="Calibri"/>
                <a:ea typeface="宋体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" dirty="0">
                  <a:solidFill>
                    <a:srgbClr val="002570"/>
                  </a:solidFill>
                  <a:latin typeface="Calibri"/>
                  <a:ea typeface="宋体"/>
                </a:rPr>
                <a:t> </a:t>
              </a:r>
              <a:endParaRPr lang="zh-CN" altLang="en-US" sz="100" dirty="0">
                <a:solidFill>
                  <a:srgbClr val="002570"/>
                </a:solidFill>
                <a:latin typeface="Calibri"/>
                <a:ea typeface="宋体"/>
              </a:endParaRPr>
            </a:p>
          </p:txBody>
        </p:sp>
        <p:sp>
          <p:nvSpPr>
            <p:cNvPr id="14" name="文本占位符 4"/>
            <p:cNvSpPr txBox="1"/>
            <p:nvPr/>
          </p:nvSpPr>
          <p:spPr bwMode="auto">
            <a:xfrm>
              <a:off x="1678630" y="5157192"/>
              <a:ext cx="5681692" cy="6480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5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5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ctr" anchorCtr="0" compatLnSpc="1"/>
            <a:lstStyle>
              <a:lvl1pPr marL="342900" indent="-3429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lang="zh-CN" altLang="en-US" sz="12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charset="0"/>
                <a:buNone/>
                <a:defRPr/>
              </a:pP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4.Service Mode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640960" cy="504056"/>
          </a:xfrm>
        </p:spPr>
        <p:txBody>
          <a:bodyPr/>
          <a:lstStyle/>
          <a:p>
            <a:r>
              <a:rPr lang="en-US" altLang="zh-CN" dirty="0">
                <a:solidFill>
                  <a:srgbClr val="FFC000"/>
                </a:solidFill>
              </a:rPr>
              <a:t>Vision</a:t>
            </a:r>
            <a:endParaRPr lang="en-US" altLang="zh-CN" dirty="0">
              <a:solidFill>
                <a:srgbClr val="FFC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467360" y="3568065"/>
            <a:ext cx="8641080" cy="1624965"/>
          </a:xfrm>
        </p:spPr>
        <p:txBody>
          <a:bodyPr/>
          <a:lstStyle/>
          <a:p>
            <a:r>
              <a:rPr lang="en-US" altLang="zh-CN" sz="2200" b="1" dirty="0">
                <a:solidFill>
                  <a:schemeClr val="bg1"/>
                </a:solidFill>
              </a:rPr>
              <a:t>Offer a useful tool for </a:t>
            </a:r>
            <a:r>
              <a:rPr lang="en-US" altLang="zh-CN" sz="2200" b="1" dirty="0">
                <a:solidFill>
                  <a:srgbClr val="FF0000"/>
                </a:solidFill>
              </a:rPr>
              <a:t>English users</a:t>
            </a:r>
            <a:r>
              <a:rPr lang="en-US" altLang="zh-CN" sz="2200" b="1" dirty="0">
                <a:solidFill>
                  <a:schemeClr val="bg1"/>
                </a:solidFill>
              </a:rPr>
              <a:t> to learn China's latest </a:t>
            </a:r>
            <a:r>
              <a:rPr lang="en-US" altLang="zh-CN" sz="2200" b="1" dirty="0">
                <a:solidFill>
                  <a:srgbClr val="FFC000"/>
                </a:solidFill>
              </a:rPr>
              <a:t>academic trends and achievements</a:t>
            </a:r>
            <a:endParaRPr lang="en-US" altLang="zh-CN" sz="2200" b="1" dirty="0">
              <a:solidFill>
                <a:srgbClr val="FFC000"/>
              </a:solidFill>
            </a:endParaRPr>
          </a:p>
        </p:txBody>
      </p:sp>
      <p:sp>
        <p:nvSpPr>
          <p:cNvPr id="5" name="内容占位符 2"/>
          <p:cNvSpPr txBox="1"/>
          <p:nvPr/>
        </p:nvSpPr>
        <p:spPr bwMode="auto">
          <a:xfrm>
            <a:off x="467995" y="1772285"/>
            <a:ext cx="8641080" cy="152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400" dirty="0" smtClean="0"/>
              <a:t>Build an </a:t>
            </a:r>
            <a:r>
              <a:rPr lang="en-US" altLang="zh-CN" sz="2400" dirty="0" smtClean="0">
                <a:solidFill>
                  <a:srgbClr val="FFC000"/>
                </a:solidFill>
              </a:rPr>
              <a:t>one-stop access platform</a:t>
            </a:r>
            <a:r>
              <a:rPr lang="en-US" altLang="zh-CN" sz="2400" dirty="0" smtClean="0"/>
              <a:t> for all English academic resources in China</a:t>
            </a:r>
            <a:endParaRPr lang="zh-CN" altLang="zh-CN" sz="22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683568" y="908720"/>
            <a:ext cx="5472608" cy="0"/>
          </a:xfrm>
          <a:prstGeom prst="line">
            <a:avLst/>
          </a:prstGeom>
          <a:ln w="19050">
            <a:solidFill>
              <a:srgbClr val="008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菱形 10"/>
          <p:cNvSpPr/>
          <p:nvPr/>
        </p:nvSpPr>
        <p:spPr>
          <a:xfrm>
            <a:off x="395536" y="764704"/>
            <a:ext cx="216024" cy="216024"/>
          </a:xfrm>
          <a:prstGeom prst="diamond">
            <a:avLst/>
          </a:prstGeom>
          <a:solidFill>
            <a:srgbClr val="008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195736" y="332656"/>
            <a:ext cx="4910652" cy="43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</a:pPr>
            <a:r>
              <a:rPr kumimoji="1" lang="en-US" altLang="zh-CN" sz="2200" b="1" dirty="0" smtClean="0">
                <a:solidFill>
                  <a:srgbClr val="FFC000"/>
                </a:solidFill>
              </a:rPr>
              <a:t>——China STM Focus</a:t>
            </a:r>
            <a:endParaRPr kumimoji="1" lang="zh-CN" altLang="en-US" sz="2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5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US" altLang="zh-CN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sz="quarter" idx="13"/>
          </p:nvPr>
        </p:nvGraphicFramePr>
        <p:xfrm>
          <a:off x="179512" y="1916832"/>
          <a:ext cx="4896544" cy="2710121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2088232"/>
                <a:gridCol w="2808312"/>
              </a:tblGrid>
              <a:tr h="903374">
                <a:tc>
                  <a:txBody>
                    <a:bodyPr/>
                    <a:lstStyle/>
                    <a:p>
                      <a:pPr algn="just" defTabSz="-63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Product Name</a:t>
                      </a:r>
                      <a:endParaRPr lang="zh-CN" sz="15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algn="just" defTabSz="-63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产品名称</a:t>
                      </a:r>
                      <a:endParaRPr lang="zh-CN" sz="15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-63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China STM Focus</a:t>
                      </a:r>
                      <a:endParaRPr lang="zh-CN" sz="15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algn="just" defTabSz="-63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英文文献科技主题汇编</a:t>
                      </a:r>
                      <a:endParaRPr lang="zh-CN" sz="15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algn="just" defTabSz="-63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宋体" pitchFamily="2" charset="-122"/>
                        </a:rPr>
                        <a:t> </a:t>
                      </a:r>
                      <a:endParaRPr lang="zh-CN" sz="15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02249">
                <a:tc>
                  <a:txBody>
                    <a:bodyPr/>
                    <a:lstStyle/>
                    <a:p>
                      <a:pPr algn="just" defTabSz="-63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Website</a:t>
                      </a:r>
                      <a:endParaRPr lang="zh-CN" sz="1500" b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algn="just" defTabSz="-63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15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产品域名</a:t>
                      </a:r>
                      <a:endParaRPr lang="zh-CN" sz="1500" b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-63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http://cstm.cnki.net/</a:t>
                      </a:r>
                      <a:endParaRPr lang="zh-CN" sz="15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02249">
                <a:tc>
                  <a:txBody>
                    <a:bodyPr/>
                    <a:lstStyle/>
                    <a:p>
                      <a:pPr algn="just" defTabSz="-63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Date</a:t>
                      </a:r>
                      <a:endParaRPr lang="zh-CN" sz="15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algn="just" defTabSz="-63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发布日期</a:t>
                      </a:r>
                      <a:endParaRPr lang="zh-CN" sz="15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-63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2015.11.19</a:t>
                      </a:r>
                      <a:endParaRPr lang="zh-CN" sz="15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02249">
                <a:tc>
                  <a:txBody>
                    <a:bodyPr/>
                    <a:lstStyle/>
                    <a:p>
                      <a:pPr algn="just" defTabSz="-63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Product Short Name</a:t>
                      </a:r>
                      <a:endParaRPr lang="zh-CN" sz="15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algn="just" defTabSz="-63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产品缩写</a:t>
                      </a:r>
                      <a:endParaRPr lang="zh-CN" sz="15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-63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细黑" pitchFamily="2" charset="-122"/>
                          <a:cs typeface="Times New Roman" pitchFamily="18" charset="0"/>
                        </a:rPr>
                        <a:t>STMT</a:t>
                      </a:r>
                      <a:endParaRPr lang="zh-CN" sz="15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3" r="22735"/>
          <a:stretch>
            <a:fillRect/>
          </a:stretch>
        </p:blipFill>
        <p:spPr>
          <a:xfrm>
            <a:off x="5294376" y="0"/>
            <a:ext cx="384962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Advantages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内容占位符 2"/>
          <p:cNvSpPr txBox="1"/>
          <p:nvPr/>
        </p:nvSpPr>
        <p:spPr bwMode="auto">
          <a:xfrm>
            <a:off x="971550" y="1557655"/>
            <a:ext cx="7184390" cy="57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b="1" dirty="0" smtClean="0">
                <a:solidFill>
                  <a:srgbClr val="FFC000"/>
                </a:solidFill>
              </a:rPr>
              <a:t>Integrated, Comprehensive</a:t>
            </a:r>
            <a:endParaRPr lang="zh-CN" altLang="zh-CN" sz="2200" b="1" dirty="0">
              <a:solidFill>
                <a:srgbClr val="FFC000"/>
              </a:solidFill>
            </a:endParaRPr>
          </a:p>
        </p:txBody>
      </p:sp>
      <p:sp>
        <p:nvSpPr>
          <p:cNvPr id="6" name="内容占位符 2"/>
          <p:cNvSpPr txBox="1"/>
          <p:nvPr/>
        </p:nvSpPr>
        <p:spPr bwMode="auto">
          <a:xfrm>
            <a:off x="972185" y="2638425"/>
            <a:ext cx="5902960" cy="57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b="1" dirty="0" smtClean="0">
                <a:solidFill>
                  <a:srgbClr val="FFC000"/>
                </a:solidFill>
              </a:rPr>
              <a:t>Professional Editing </a:t>
            </a:r>
            <a:endParaRPr lang="zh-CN" altLang="zh-CN" sz="2200" b="1" dirty="0">
              <a:solidFill>
                <a:srgbClr val="FFC000"/>
              </a:solidFill>
            </a:endParaRPr>
          </a:p>
        </p:txBody>
      </p:sp>
      <p:sp>
        <p:nvSpPr>
          <p:cNvPr id="7" name="内容占位符 2"/>
          <p:cNvSpPr txBox="1"/>
          <p:nvPr/>
        </p:nvSpPr>
        <p:spPr bwMode="auto">
          <a:xfrm>
            <a:off x="971550" y="3645535"/>
            <a:ext cx="6680200" cy="57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b="1" dirty="0" smtClean="0">
                <a:solidFill>
                  <a:srgbClr val="FFC000"/>
                </a:solidFill>
                <a:sym typeface="+mn-ea"/>
              </a:rPr>
              <a:t>Free articles Recommendation</a:t>
            </a:r>
            <a:endParaRPr lang="zh-CN" altLang="zh-CN" sz="2200" b="1" dirty="0">
              <a:solidFill>
                <a:srgbClr val="FFC000"/>
              </a:solidFill>
            </a:endParaRPr>
          </a:p>
        </p:txBody>
      </p:sp>
      <p:sp>
        <p:nvSpPr>
          <p:cNvPr id="3" name="内容占位符 2"/>
          <p:cNvSpPr txBox="1"/>
          <p:nvPr/>
        </p:nvSpPr>
        <p:spPr bwMode="auto">
          <a:xfrm>
            <a:off x="971550" y="4649470"/>
            <a:ext cx="6680200" cy="57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b="1" dirty="0">
                <a:solidFill>
                  <a:srgbClr val="FFC000"/>
                </a:solidFill>
              </a:rPr>
              <a:t>Affordable Subscription Rate</a:t>
            </a:r>
            <a:endParaRPr lang="en-US" altLang="zh-CN" sz="2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7" grpId="0" build="allAtOnce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640960" cy="50405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C000"/>
                </a:solidFill>
                <a:latin typeface="+mj-lt"/>
              </a:rPr>
              <a:t>Integrated and Comprehensive Resource</a:t>
            </a:r>
            <a:endParaRPr lang="en-US" altLang="zh-CN" dirty="0" smtClean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2204864"/>
            <a:ext cx="1260376" cy="17836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2564904"/>
            <a:ext cx="1260376" cy="17836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3212976"/>
            <a:ext cx="1260376" cy="1783637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5364088" y="1700808"/>
            <a:ext cx="3384376" cy="1800200"/>
          </a:xfrm>
          <a:prstGeom prst="roundRect">
            <a:avLst/>
          </a:prstGeom>
          <a:solidFill>
            <a:srgbClr val="008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b="1" dirty="0" smtClean="0">
                <a:solidFill>
                  <a:srgbClr val="FFC000"/>
                </a:solidFill>
              </a:rPr>
              <a:t>Journals</a:t>
            </a:r>
            <a:endParaRPr lang="en-US" altLang="zh-CN" b="1" dirty="0" smtClean="0">
              <a:solidFill>
                <a:srgbClr val="FFC000"/>
              </a:solidFill>
            </a:endParaRPr>
          </a:p>
          <a:p>
            <a:pPr lvl="0"/>
            <a:endParaRPr lang="zh-CN" altLang="zh-CN" b="1" dirty="0">
              <a:solidFill>
                <a:srgbClr val="FFC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u"/>
            </a:pPr>
            <a:r>
              <a:rPr lang="en-US" altLang="zh-CN" dirty="0" smtClean="0"/>
              <a:t>Full-text in English;</a:t>
            </a:r>
            <a:endParaRPr lang="en-US" altLang="zh-CN" dirty="0" smtClean="0"/>
          </a:p>
          <a:p>
            <a:pPr marL="285750" lvl="0" indent="-285750">
              <a:buFont typeface="Wingdings" panose="05000000000000000000" pitchFamily="2" charset="2"/>
              <a:buChar char="u"/>
            </a:pPr>
            <a:r>
              <a:rPr lang="en-US" altLang="zh-CN" dirty="0" smtClean="0"/>
              <a:t>198 titles with 313 thousand articles;</a:t>
            </a:r>
            <a:endParaRPr lang="en-US" altLang="zh-CN" dirty="0" smtClean="0"/>
          </a:p>
          <a:p>
            <a:pPr marL="285750" lvl="0" indent="-285750">
              <a:buFont typeface="Wingdings" panose="05000000000000000000" pitchFamily="2" charset="2"/>
              <a:buChar char="u"/>
            </a:pPr>
            <a:r>
              <a:rPr lang="en-US" altLang="zh-CN" dirty="0" smtClean="0"/>
              <a:t>Year Coverage: 1935-2015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2204864"/>
            <a:ext cx="1134332" cy="17102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2564904"/>
            <a:ext cx="1304481" cy="17102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3140968"/>
            <a:ext cx="1304481" cy="17102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3717032"/>
            <a:ext cx="1252127" cy="1710222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683568" y="908720"/>
            <a:ext cx="5472608" cy="0"/>
          </a:xfrm>
          <a:prstGeom prst="line">
            <a:avLst/>
          </a:prstGeom>
          <a:ln w="19050">
            <a:solidFill>
              <a:srgbClr val="008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菱形 13"/>
          <p:cNvSpPr/>
          <p:nvPr/>
        </p:nvSpPr>
        <p:spPr>
          <a:xfrm>
            <a:off x="395536" y="764704"/>
            <a:ext cx="216024" cy="216024"/>
          </a:xfrm>
          <a:prstGeom prst="diamond">
            <a:avLst/>
          </a:prstGeom>
          <a:solidFill>
            <a:srgbClr val="008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5436096" y="3789040"/>
            <a:ext cx="3312368" cy="2088232"/>
          </a:xfrm>
          <a:prstGeom prst="roundRect">
            <a:avLst/>
          </a:prstGeom>
          <a:solidFill>
            <a:srgbClr val="008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b="1" dirty="0" smtClean="0">
                <a:solidFill>
                  <a:srgbClr val="FFC000"/>
                </a:solidFill>
              </a:rPr>
              <a:t>Proceedings</a:t>
            </a:r>
            <a:endParaRPr lang="en-US" altLang="zh-CN" b="1" dirty="0" smtClean="0">
              <a:solidFill>
                <a:srgbClr val="FFC000"/>
              </a:solidFill>
            </a:endParaRPr>
          </a:p>
          <a:p>
            <a:pPr lvl="0"/>
            <a:endParaRPr lang="zh-CN" altLang="zh-CN" b="1" dirty="0">
              <a:solidFill>
                <a:srgbClr val="FFC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u"/>
            </a:pPr>
            <a:r>
              <a:rPr lang="en-US" altLang="zh-CN" dirty="0" smtClean="0"/>
              <a:t>Full-text in English;</a:t>
            </a:r>
            <a:endParaRPr lang="en-US" altLang="zh-CN" dirty="0" smtClean="0"/>
          </a:p>
          <a:p>
            <a:pPr marL="285750" lvl="0" indent="-285750">
              <a:buFont typeface="Wingdings" panose="05000000000000000000" pitchFamily="2" charset="2"/>
              <a:buChar char="u"/>
            </a:pPr>
            <a:r>
              <a:rPr lang="en-US" altLang="zh-CN" dirty="0" smtClean="0"/>
              <a:t>2317 Proceedings with 273 thousand articles;</a:t>
            </a:r>
            <a:endParaRPr lang="en-US" altLang="zh-CN" dirty="0" smtClean="0"/>
          </a:p>
          <a:p>
            <a:pPr marL="285750" lvl="0" indent="-285750">
              <a:buFont typeface="Wingdings" panose="05000000000000000000" pitchFamily="2" charset="2"/>
              <a:buChar char="u"/>
            </a:pPr>
            <a:r>
              <a:rPr lang="en-US" altLang="zh-CN" dirty="0"/>
              <a:t>Year Coverage: </a:t>
            </a:r>
            <a:r>
              <a:rPr lang="en-US" altLang="zh-CN" dirty="0" smtClean="0"/>
              <a:t>1985-2015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331888" y="1268492"/>
          <a:ext cx="7071360" cy="4246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4210"/>
                <a:gridCol w="2430071"/>
                <a:gridCol w="1105609"/>
                <a:gridCol w="1601470"/>
              </a:tblGrid>
              <a:tr h="5041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500" b="1" i="1" u="sng" dirty="0"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Journals</a:t>
                      </a:r>
                      <a:endParaRPr lang="en-US" altLang="zh-CN" sz="2500" b="1" i="1" u="sng" dirty="0">
                        <a:solidFill>
                          <a:srgbClr val="FFC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effectLst/>
                        </a:rPr>
                        <a:t>专辑</a:t>
                      </a:r>
                      <a:endParaRPr lang="zh-CN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Series</a:t>
                      </a:r>
                      <a:endParaRPr lang="zh-CN" sz="1100" dirty="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期刊种数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Titles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文献量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Articles Count</a:t>
                      </a:r>
                      <a:r>
                        <a:rPr lang="zh-CN" sz="1100">
                          <a:effectLst/>
                        </a:rPr>
                        <a:t>（</a:t>
                      </a:r>
                      <a:r>
                        <a:rPr lang="en-US" sz="1100">
                          <a:effectLst/>
                        </a:rPr>
                        <a:t>K</a:t>
                      </a:r>
                      <a:r>
                        <a:rPr lang="zh-CN" sz="1100">
                          <a:effectLst/>
                        </a:rPr>
                        <a:t>）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4206">
                <a:tc row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科技与医药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Science,Technolgoy and Medicine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基础科学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Basic Sciences   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59</a:t>
                      </a:r>
                      <a:endParaRPr lang="zh-CN" sz="1100" dirty="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98.3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4206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工程技术</a:t>
                      </a:r>
                      <a:r>
                        <a:rPr lang="en-US" sz="1100">
                          <a:effectLst/>
                        </a:rPr>
                        <a:t>I</a:t>
                      </a:r>
                      <a:r>
                        <a:rPr lang="zh-CN" sz="1100">
                          <a:effectLst/>
                        </a:rPr>
                        <a:t>（冶金、材料和化工）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Engineering and Technology I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</a:t>
                      </a:r>
                      <a:endParaRPr lang="zh-CN" sz="1100" dirty="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65.7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4206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工程科技</a:t>
                      </a:r>
                      <a:r>
                        <a:rPr lang="en-US" sz="1100">
                          <a:effectLst/>
                        </a:rPr>
                        <a:t>II </a:t>
                      </a:r>
                      <a:r>
                        <a:rPr lang="zh-CN" sz="1100">
                          <a:effectLst/>
                        </a:rPr>
                        <a:t>（工业技术和工程）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Engineering and Technology II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51.2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4206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农业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Agriculture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</a:t>
                      </a:r>
                      <a:endParaRPr lang="zh-CN" sz="1100" dirty="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27.7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4206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医药卫生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Medicine/Hygiene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35</a:t>
                      </a:r>
                      <a:endParaRPr lang="zh-CN" sz="1100" dirty="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59.7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4206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电子与信息科学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Electronics and Information Science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23.8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4206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人文与社会科学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Humanities and Social Science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文学</a:t>
                      </a:r>
                      <a:r>
                        <a:rPr lang="en-US" sz="1100">
                          <a:effectLst/>
                        </a:rPr>
                        <a:t>/</a:t>
                      </a:r>
                      <a:r>
                        <a:rPr lang="zh-CN" sz="1100">
                          <a:effectLst/>
                        </a:rPr>
                        <a:t>历史</a:t>
                      </a:r>
                      <a:r>
                        <a:rPr lang="en-US" sz="1100">
                          <a:effectLst/>
                        </a:rPr>
                        <a:t>/</a:t>
                      </a:r>
                      <a:r>
                        <a:rPr lang="zh-CN" sz="1100">
                          <a:effectLst/>
                        </a:rPr>
                        <a:t>哲学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Literature/History/philosophy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23.9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4206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政治</a:t>
                      </a:r>
                      <a:r>
                        <a:rPr lang="en-US" sz="1100">
                          <a:effectLst/>
                        </a:rPr>
                        <a:t>/</a:t>
                      </a:r>
                      <a:r>
                        <a:rPr lang="zh-CN" sz="1100">
                          <a:effectLst/>
                        </a:rPr>
                        <a:t>军事</a:t>
                      </a:r>
                      <a:r>
                        <a:rPr lang="en-US" sz="1100">
                          <a:effectLst/>
                        </a:rPr>
                        <a:t>/</a:t>
                      </a:r>
                      <a:r>
                        <a:rPr lang="zh-CN" sz="1100">
                          <a:effectLst/>
                        </a:rPr>
                        <a:t>法律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Politics/Military/Law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31.3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4206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教育与社会学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Education and Sociology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13.3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4206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经济与管理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Economy and Management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45</a:t>
                      </a:r>
                      <a:endParaRPr lang="zh-CN" sz="1100" dirty="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755576" y="476672"/>
            <a:ext cx="6484620" cy="5791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 smtClean="0">
                <a:solidFill>
                  <a:schemeClr val="accent3"/>
                </a:solidFill>
              </a:rPr>
              <a:t>Resource Distribution by Series:</a:t>
            </a:r>
            <a:endParaRPr lang="zh-CN" altLang="en-US" sz="3200" b="1" cap="none" spc="0" dirty="0"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331888" y="1269003"/>
          <a:ext cx="7071360" cy="4464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4210"/>
                <a:gridCol w="2242254"/>
                <a:gridCol w="1293426"/>
                <a:gridCol w="1601470"/>
              </a:tblGrid>
              <a:tr h="3879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i="1" u="sng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Proceedings</a:t>
                      </a:r>
                      <a:endParaRPr lang="en-US" altLang="zh-CN" sz="2000" i="1" u="sng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专辑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Series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effectLst/>
                        </a:rPr>
                        <a:t>期刊种数</a:t>
                      </a:r>
                      <a:endParaRPr lang="zh-CN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Titles</a:t>
                      </a:r>
                      <a:endParaRPr lang="zh-CN" sz="1100" dirty="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文献量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Articles Count</a:t>
                      </a:r>
                      <a:r>
                        <a:rPr lang="zh-CN" sz="1100">
                          <a:effectLst/>
                        </a:rPr>
                        <a:t>（</a:t>
                      </a:r>
                      <a:r>
                        <a:rPr lang="en-US" sz="1100">
                          <a:effectLst/>
                        </a:rPr>
                        <a:t>K</a:t>
                      </a:r>
                      <a:r>
                        <a:rPr lang="zh-CN" sz="1100">
                          <a:effectLst/>
                        </a:rPr>
                        <a:t>）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8217">
                <a:tc row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effectLst/>
                        </a:rPr>
                        <a:t>科技与医药</a:t>
                      </a:r>
                      <a:endParaRPr lang="zh-CN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Science,Technolgoy</a:t>
                      </a:r>
                      <a:r>
                        <a:rPr lang="en-US" sz="1100" dirty="0">
                          <a:effectLst/>
                        </a:rPr>
                        <a:t> and Medicine</a:t>
                      </a:r>
                      <a:endParaRPr lang="zh-CN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zh-CN" sz="1100" dirty="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基础科学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Basic Sciences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403</a:t>
                      </a:r>
                      <a:endParaRPr lang="zh-CN" sz="1100" dirty="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41.8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8217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effectLst/>
                        </a:rPr>
                        <a:t>工程技术</a:t>
                      </a:r>
                      <a:r>
                        <a:rPr lang="en-US" sz="1100" dirty="0">
                          <a:effectLst/>
                        </a:rPr>
                        <a:t>I</a:t>
                      </a:r>
                      <a:r>
                        <a:rPr lang="zh-CN" sz="1100" dirty="0">
                          <a:effectLst/>
                        </a:rPr>
                        <a:t>（冶金、材料和化工）</a:t>
                      </a:r>
                      <a:endParaRPr lang="zh-CN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Engineering and Technology I</a:t>
                      </a:r>
                      <a:endParaRPr lang="zh-CN" sz="1100" dirty="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357</a:t>
                      </a:r>
                      <a:endParaRPr lang="zh-CN" sz="1100" dirty="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40.8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8217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effectLst/>
                        </a:rPr>
                        <a:t>工程科技</a:t>
                      </a:r>
                      <a:r>
                        <a:rPr lang="en-US" sz="1100" dirty="0">
                          <a:effectLst/>
                        </a:rPr>
                        <a:t>II </a:t>
                      </a:r>
                      <a:r>
                        <a:rPr lang="zh-CN" sz="1100" dirty="0">
                          <a:effectLst/>
                        </a:rPr>
                        <a:t>（工业技术和工程）</a:t>
                      </a:r>
                      <a:endParaRPr lang="zh-CN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Engineering and Technology II</a:t>
                      </a:r>
                      <a:endParaRPr lang="zh-CN" sz="1100" dirty="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397</a:t>
                      </a:r>
                      <a:endParaRPr lang="zh-CN" sz="1100" dirty="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46.9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8217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农业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Agriculture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111</a:t>
                      </a:r>
                      <a:endParaRPr lang="zh-CN" sz="1100" dirty="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8217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effectLst/>
                        </a:rPr>
                        <a:t>医药卫生</a:t>
                      </a:r>
                      <a:endParaRPr lang="zh-CN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Medicine/Hygiene</a:t>
                      </a:r>
                      <a:endParaRPr lang="zh-CN" sz="1100" dirty="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146</a:t>
                      </a:r>
                      <a:endParaRPr lang="zh-CN" sz="1100" dirty="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24.9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2326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电子与信息科学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Electronics and Information Science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625</a:t>
                      </a:r>
                      <a:endParaRPr lang="zh-CN" sz="1100" dirty="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92.6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8217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人文与社会科学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Humanities and Social Science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文学</a:t>
                      </a:r>
                      <a:r>
                        <a:rPr lang="en-US" sz="1100">
                          <a:effectLst/>
                        </a:rPr>
                        <a:t>/</a:t>
                      </a:r>
                      <a:r>
                        <a:rPr lang="zh-CN" sz="1100">
                          <a:effectLst/>
                        </a:rPr>
                        <a:t>历史</a:t>
                      </a:r>
                      <a:r>
                        <a:rPr lang="en-US" sz="1100">
                          <a:effectLst/>
                        </a:rPr>
                        <a:t>/</a:t>
                      </a:r>
                      <a:r>
                        <a:rPr lang="zh-CN" sz="1100">
                          <a:effectLst/>
                        </a:rPr>
                        <a:t>哲学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Literature/History/philosophy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45</a:t>
                      </a:r>
                      <a:endParaRPr lang="zh-CN" sz="1100" dirty="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1.9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8217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政治</a:t>
                      </a:r>
                      <a:r>
                        <a:rPr lang="en-US" sz="1100">
                          <a:effectLst/>
                        </a:rPr>
                        <a:t>/</a:t>
                      </a:r>
                      <a:r>
                        <a:rPr lang="zh-CN" sz="1100">
                          <a:effectLst/>
                        </a:rPr>
                        <a:t>军事</a:t>
                      </a:r>
                      <a:r>
                        <a:rPr lang="en-US" sz="1100">
                          <a:effectLst/>
                        </a:rPr>
                        <a:t>/</a:t>
                      </a:r>
                      <a:r>
                        <a:rPr lang="zh-CN" sz="1100">
                          <a:effectLst/>
                        </a:rPr>
                        <a:t>法律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Politics/Military/Law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</a:t>
                      </a:r>
                      <a:endParaRPr lang="zh-CN" sz="1100" dirty="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3.7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8217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教育与社会学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Education and Sociology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83</a:t>
                      </a:r>
                      <a:endParaRPr lang="zh-CN" sz="1100" dirty="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12.7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8217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effectLst/>
                        </a:rPr>
                        <a:t>经济与管理</a:t>
                      </a:r>
                      <a:endParaRPr lang="zh-CN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Economy and Management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191</a:t>
                      </a:r>
                      <a:endParaRPr lang="zh-CN" sz="110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16.6</a:t>
                      </a:r>
                      <a:endParaRPr lang="zh-CN" sz="1100" dirty="0"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5640" y="332656"/>
            <a:ext cx="8640960" cy="504056"/>
          </a:xfrm>
        </p:spPr>
        <p:txBody>
          <a:bodyPr/>
          <a:lstStyle/>
          <a:p>
            <a:r>
              <a:rPr lang="en-US" altLang="zh-CN" i="1" dirty="0" smtClean="0">
                <a:solidFill>
                  <a:srgbClr val="FFC000"/>
                </a:solidFill>
              </a:rPr>
              <a:t>Free Articles Recommendation</a:t>
            </a:r>
            <a:endParaRPr lang="zh-CN" altLang="en-US" i="1" dirty="0">
              <a:solidFill>
                <a:srgbClr val="FFC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394970" y="1340485"/>
            <a:ext cx="3514090" cy="23526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Academic hot topics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Latest publication from China's English Journals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Free Online-reading of recommended articles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4149080"/>
            <a:ext cx="1889764" cy="12192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4221088"/>
            <a:ext cx="1889764" cy="12192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936" y="2132856"/>
            <a:ext cx="1889764" cy="121920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77435" y="3429000"/>
            <a:ext cx="2153285" cy="5486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Solar Cells</a:t>
            </a:r>
            <a:endParaRPr lang="zh-CN" altLang="en-US" sz="3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15762" y="5539298"/>
            <a:ext cx="2279650" cy="5486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Artemisinin</a:t>
            </a:r>
            <a:endParaRPr lang="zh-CN" altLang="en-US" sz="3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97280" y="5517232"/>
            <a:ext cx="1475105" cy="5486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Cancer</a:t>
            </a:r>
            <a:endParaRPr lang="zh-CN" altLang="en-US" sz="3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83568" y="908720"/>
            <a:ext cx="5472608" cy="0"/>
          </a:xfrm>
          <a:prstGeom prst="line">
            <a:avLst/>
          </a:prstGeom>
          <a:ln w="19050">
            <a:solidFill>
              <a:srgbClr val="008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菱形 18"/>
          <p:cNvSpPr/>
          <p:nvPr/>
        </p:nvSpPr>
        <p:spPr>
          <a:xfrm>
            <a:off x="395536" y="764704"/>
            <a:ext cx="216024" cy="216024"/>
          </a:xfrm>
          <a:prstGeom prst="diamond">
            <a:avLst/>
          </a:prstGeom>
          <a:solidFill>
            <a:srgbClr val="008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14" grpId="0" build="p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t="15165" r="19205" b="10401"/>
          <a:stretch>
            <a:fillRect/>
          </a:stretch>
        </p:blipFill>
        <p:spPr>
          <a:xfrm>
            <a:off x="0" y="908720"/>
            <a:ext cx="5976664" cy="6178694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 bwMode="auto">
          <a:xfrm>
            <a:off x="503040" y="188640"/>
            <a:ext cx="864096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400" b="1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i="1" dirty="0">
                <a:solidFill>
                  <a:srgbClr val="FFC000"/>
                </a:solidFill>
              </a:rPr>
              <a:t>Professional Edition &amp; Composing </a:t>
            </a:r>
            <a:endParaRPr lang="en-US" altLang="zh-CN" i="1" dirty="0">
              <a:solidFill>
                <a:srgbClr val="FFC000"/>
              </a:solidFill>
            </a:endParaRPr>
          </a:p>
          <a:p>
            <a:r>
              <a:rPr lang="en-US" altLang="zh-CN" i="1" dirty="0">
                <a:solidFill>
                  <a:srgbClr val="FFC000"/>
                </a:solidFill>
              </a:rPr>
              <a:t>(for the free online reading part)</a:t>
            </a:r>
            <a:endParaRPr lang="en-US" altLang="zh-CN" i="1" dirty="0">
              <a:solidFill>
                <a:srgbClr val="FFC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2" y="908720"/>
            <a:ext cx="4728926" cy="47971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7504" y="1484784"/>
            <a:ext cx="4392488" cy="1296144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683568" y="692696"/>
            <a:ext cx="5472608" cy="0"/>
          </a:xfrm>
          <a:prstGeom prst="line">
            <a:avLst/>
          </a:prstGeom>
          <a:ln w="19050">
            <a:solidFill>
              <a:srgbClr val="008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菱形 11"/>
          <p:cNvSpPr/>
          <p:nvPr/>
        </p:nvSpPr>
        <p:spPr>
          <a:xfrm>
            <a:off x="395536" y="548680"/>
            <a:ext cx="216024" cy="216024"/>
          </a:xfrm>
          <a:prstGeom prst="diamond">
            <a:avLst/>
          </a:prstGeom>
          <a:solidFill>
            <a:srgbClr val="008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模板从 www.1ppt.com 下载">
  <a:themeElements>
    <a:clrScheme name="office资源宝库-www.mySoEasy.com">
      <a:dk1>
        <a:srgbClr val="262626"/>
      </a:dk1>
      <a:lt1>
        <a:srgbClr val="FFFFFF"/>
      </a:lt1>
      <a:dk2>
        <a:srgbClr val="8B8B8B"/>
      </a:dk2>
      <a:lt2>
        <a:srgbClr val="FFFFFF"/>
      </a:lt2>
      <a:accent1>
        <a:srgbClr val="00ADEE"/>
      </a:accent1>
      <a:accent2>
        <a:srgbClr val="00ADEE"/>
      </a:accent2>
      <a:accent3>
        <a:srgbClr val="FFC000"/>
      </a:accent3>
      <a:accent4>
        <a:srgbClr val="EB008B"/>
      </a:accent4>
      <a:accent5>
        <a:srgbClr val="00ADEF"/>
      </a:accent5>
      <a:accent6>
        <a:srgbClr val="9BBB59"/>
      </a:accent6>
      <a:hlink>
        <a:srgbClr val="76923C"/>
      </a:hlink>
      <a:folHlink>
        <a:srgbClr val="A7A711"/>
      </a:folHlink>
    </a:clrScheme>
    <a:fontScheme name="OFFICE资源宝库-www.mysoeasy.com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2B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082B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marR="0" indent="0" algn="just" defTabSz="914400" eaLnBrk="1" latinLnBrk="0" hangingPunct="1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kern="0" cap="none" spc="0" normalizeH="0" baseline="0" noProof="0" dirty="0">
            <a:ln>
              <a:noFill/>
            </a:ln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模板从 www.mysoeasy.com 下载 1">
        <a:dk1>
          <a:srgbClr val="8064A2"/>
        </a:dk1>
        <a:lt1>
          <a:srgbClr val="9BBB59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CBDAB5"/>
        </a:accent3>
        <a:accent4>
          <a:srgbClr val="6C548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4338</Words>
  <Application>Kingsoft Office WPP</Application>
  <PresentationFormat>全屏显示(4:3)</PresentationFormat>
  <Paragraphs>395</Paragraphs>
  <Slides>15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模板从 www.1ppt.com 下载</vt:lpstr>
      <vt:lpstr>China STM Focus</vt:lpstr>
      <vt:lpstr>概要</vt:lpstr>
      <vt:lpstr>愿景</vt:lpstr>
      <vt:lpstr>产品简介</vt:lpstr>
      <vt:lpstr>产品优势</vt:lpstr>
      <vt:lpstr>资源——China STM Focus</vt:lpstr>
      <vt:lpstr>PowerPoint 演示文稿</vt:lpstr>
      <vt:lpstr>专业化编辑，免费阅读，自由体验</vt:lpstr>
      <vt:lpstr>PowerPoint 演示文稿</vt:lpstr>
      <vt:lpstr>产品功能</vt:lpstr>
      <vt:lpstr>检索功能：一键检索</vt:lpstr>
      <vt:lpstr>资源导航</vt:lpstr>
      <vt:lpstr>知网节</vt:lpstr>
      <vt:lpstr>服务方式</vt:lpstr>
      <vt:lpstr>谢谢！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chen.zhb;ivywang</dc:creator>
  <cp:lastModifiedBy>Administrator</cp:lastModifiedBy>
  <cp:revision>260</cp:revision>
  <cp:lastPrinted>2015-11-18T11:38:00Z</cp:lastPrinted>
  <dcterms:created xsi:type="dcterms:W3CDTF">2012-09-05T06:51:00Z</dcterms:created>
  <dcterms:modified xsi:type="dcterms:W3CDTF">2015-11-25T08:26:17Z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模板ID">
    <vt:lpwstr>A30220130510A06</vt:lpwstr>
  </property>
  <property fmtid="{D5CDD505-2E9C-101B-9397-08002B2CF9AE}" pid="3" name="标题">
    <vt:lpwstr>蓝绿方块叠加</vt:lpwstr>
  </property>
  <property fmtid="{D5CDD505-2E9C-101B-9397-08002B2CF9AE}" pid="4" name="使用说明">
    <vt:lpwstr>PPT背景模板是PPT文档的格式、布局、图形效果整套美化方案，应用后不会改变PPT演示文稿本身的内容，仅仅使内容格式发生变化。点击【套用到文档】按钮即可套用该模板。</vt:lpwstr>
  </property>
  <property fmtid="{D5CDD505-2E9C-101B-9397-08002B2CF9AE}" pid="5" name="适用软件">
    <vt:lpwstr>PowerPoint 2007及以上版本</vt:lpwstr>
  </property>
  <property fmtid="{D5CDD505-2E9C-101B-9397-08002B2CF9AE}" pid="6" name="使用软件">
    <vt:lpwstr>ppt</vt:lpwstr>
  </property>
  <property fmtid="{D5CDD505-2E9C-101B-9397-08002B2CF9AE}" pid="7" name="相关案例">
    <vt:lpwstr>854</vt:lpwstr>
  </property>
  <property fmtid="{D5CDD505-2E9C-101B-9397-08002B2CF9AE}" pid="8" name="关键字">
    <vt:lpwstr>PPT背景模板 EN PPT 格式 时尚 方块 蓝 蓝色 绿 绿色 蓝绿 叠加 渐变 光圈 年轻 活力 青春 动感 动态 抽象 简洁 背景 V2</vt:lpwstr>
  </property>
  <property fmtid="{D5CDD505-2E9C-101B-9397-08002B2CF9AE}" pid="9" name="模板缩略图">
    <vt:lpwstr>A30220130510A06.png</vt:lpwstr>
  </property>
  <property fmtid="{D5CDD505-2E9C-101B-9397-08002B2CF9AE}" pid="10" name="显示VIP等级">
    <vt:lpwstr>2</vt:lpwstr>
  </property>
  <property fmtid="{D5CDD505-2E9C-101B-9397-08002B2CF9AE}" pid="11" name="附件ID">
    <vt:lpwstr>A30220130510A0601</vt:lpwstr>
  </property>
  <property fmtid="{D5CDD505-2E9C-101B-9397-08002B2CF9AE}" pid="12" name="缩略图标题">
    <vt:lpwstr>蓝绿方块叠加</vt:lpwstr>
  </property>
  <property fmtid="{D5CDD505-2E9C-101B-9397-08002B2CF9AE}" pid="13" name="附件路径">
    <vt:lpwstr>A30220130510A0601.pptx</vt:lpwstr>
  </property>
  <property fmtid="{D5CDD505-2E9C-101B-9397-08002B2CF9AE}" pid="14" name="附件缩略图">
    <vt:lpwstr>A30220130510A0601.png</vt:lpwstr>
  </property>
  <property fmtid="{D5CDD505-2E9C-101B-9397-08002B2CF9AE}" pid="15" name="VIP等级">
    <vt:lpwstr>2</vt:lpwstr>
  </property>
  <property fmtid="{D5CDD505-2E9C-101B-9397-08002B2CF9AE}" pid="16" name="是否可购买">
    <vt:lpwstr>1</vt:lpwstr>
  </property>
  <property fmtid="{D5CDD505-2E9C-101B-9397-08002B2CF9AE}" pid="17" name="价格">
    <vt:lpwstr>20</vt:lpwstr>
  </property>
  <property fmtid="{D5CDD505-2E9C-101B-9397-08002B2CF9AE}" pid="18" name="操作代码">
    <vt:lpwstr>2</vt:lpwstr>
  </property>
  <property fmtid="{D5CDD505-2E9C-101B-9397-08002B2CF9AE}" pid="19" name="KSOProductBuildVer">
    <vt:lpwstr>2052-10.1.0.5346</vt:lpwstr>
  </property>
</Properties>
</file>